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332" r:id="rId2"/>
    <p:sldId id="338" r:id="rId3"/>
    <p:sldId id="317" r:id="rId4"/>
    <p:sldId id="319" r:id="rId5"/>
    <p:sldId id="339" r:id="rId6"/>
    <p:sldId id="337" r:id="rId7"/>
    <p:sldId id="321" r:id="rId8"/>
    <p:sldId id="340" r:id="rId9"/>
    <p:sldId id="316" r:id="rId10"/>
    <p:sldId id="304" r:id="rId11"/>
  </p:sldIdLst>
  <p:sldSz cx="10693400" cy="7561263"/>
  <p:notesSz cx="6797675" cy="9928225"/>
  <p:defaultTextStyle>
    <a:defPPr>
      <a:defRPr lang="ru-RU"/>
    </a:defPPr>
    <a:lvl1pPr marL="0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6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2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08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4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79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104287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Гуро Анастасия Николаевна" initials="ГАН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3A7DCE"/>
    <a:srgbClr val="FF0000"/>
    <a:srgbClr val="F7923F"/>
    <a:srgbClr val="990000"/>
    <a:srgbClr val="FF3B3B"/>
    <a:srgbClr val="000000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3" autoAdjust="0"/>
    <p:restoredTop sz="99122" autoAdjust="0"/>
  </p:normalViewPr>
  <p:slideViewPr>
    <p:cSldViewPr showGuides="1">
      <p:cViewPr varScale="1">
        <p:scale>
          <a:sx n="64" d="100"/>
          <a:sy n="64" d="100"/>
        </p:scale>
        <p:origin x="-869" y="-67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2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092336991703257E-2"/>
          <c:y val="0.14923555502380079"/>
          <c:w val="0.91181532601659354"/>
          <c:h val="0.30808969943510556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2510592"/>
        <c:axId val="102512128"/>
      </c:lineChart>
      <c:catAx>
        <c:axId val="102510592"/>
        <c:scaling>
          <c:orientation val="minMax"/>
        </c:scaling>
        <c:delete val="1"/>
        <c:axPos val="b"/>
        <c:majorTickMark val="out"/>
        <c:minorTickMark val="none"/>
        <c:tickLblPos val="nextTo"/>
        <c:crossAx val="102512128"/>
        <c:crosses val="autoZero"/>
        <c:auto val="1"/>
        <c:lblAlgn val="ctr"/>
        <c:lblOffset val="100"/>
        <c:noMultiLvlLbl val="0"/>
      </c:catAx>
      <c:valAx>
        <c:axId val="102512128"/>
        <c:scaling>
          <c:orientation val="minMax"/>
          <c:max val="1"/>
          <c:min val="0.9"/>
        </c:scaling>
        <c:delete val="1"/>
        <c:axPos val="l"/>
        <c:numFmt formatCode="0.0%" sourceLinked="1"/>
        <c:majorTickMark val="out"/>
        <c:minorTickMark val="none"/>
        <c:tickLblPos val="nextTo"/>
        <c:crossAx val="1025105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092336991703257E-2"/>
          <c:y val="0.14923555502380079"/>
          <c:w val="0.91181532601659354"/>
          <c:h val="0.30808969943510556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2559744"/>
        <c:axId val="102561280"/>
      </c:lineChart>
      <c:catAx>
        <c:axId val="102559744"/>
        <c:scaling>
          <c:orientation val="minMax"/>
        </c:scaling>
        <c:delete val="1"/>
        <c:axPos val="b"/>
        <c:majorTickMark val="out"/>
        <c:minorTickMark val="none"/>
        <c:tickLblPos val="nextTo"/>
        <c:crossAx val="102561280"/>
        <c:crosses val="autoZero"/>
        <c:auto val="1"/>
        <c:lblAlgn val="ctr"/>
        <c:lblOffset val="100"/>
        <c:noMultiLvlLbl val="0"/>
      </c:catAx>
      <c:valAx>
        <c:axId val="102561280"/>
        <c:scaling>
          <c:orientation val="minMax"/>
          <c:max val="1"/>
          <c:min val="0.9"/>
        </c:scaling>
        <c:delete val="1"/>
        <c:axPos val="l"/>
        <c:numFmt formatCode="0.0%" sourceLinked="1"/>
        <c:majorTickMark val="out"/>
        <c:minorTickMark val="none"/>
        <c:tickLblPos val="nextTo"/>
        <c:crossAx val="1025597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092336991703257E-2"/>
          <c:y val="0.14923555502380079"/>
          <c:w val="0.91181532601659354"/>
          <c:h val="0.30808969943510556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180736"/>
        <c:axId val="40235776"/>
      </c:lineChart>
      <c:catAx>
        <c:axId val="40180736"/>
        <c:scaling>
          <c:orientation val="minMax"/>
        </c:scaling>
        <c:delete val="1"/>
        <c:axPos val="b"/>
        <c:majorTickMark val="out"/>
        <c:minorTickMark val="none"/>
        <c:tickLblPos val="nextTo"/>
        <c:crossAx val="40235776"/>
        <c:crosses val="autoZero"/>
        <c:auto val="1"/>
        <c:lblAlgn val="ctr"/>
        <c:lblOffset val="100"/>
        <c:noMultiLvlLbl val="0"/>
      </c:catAx>
      <c:valAx>
        <c:axId val="40235776"/>
        <c:scaling>
          <c:orientation val="minMax"/>
          <c:max val="1"/>
          <c:min val="0.9"/>
        </c:scaling>
        <c:delete val="1"/>
        <c:axPos val="l"/>
        <c:numFmt formatCode="0.0%" sourceLinked="1"/>
        <c:majorTickMark val="out"/>
        <c:minorTickMark val="none"/>
        <c:tickLblPos val="nextTo"/>
        <c:crossAx val="401807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092336991703257E-2"/>
          <c:y val="0.14923555502380079"/>
          <c:w val="0.91181532601659354"/>
          <c:h val="0.30808969943510556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349056"/>
        <c:axId val="40518784"/>
      </c:lineChart>
      <c:catAx>
        <c:axId val="40349056"/>
        <c:scaling>
          <c:orientation val="minMax"/>
        </c:scaling>
        <c:delete val="1"/>
        <c:axPos val="b"/>
        <c:majorTickMark val="out"/>
        <c:minorTickMark val="none"/>
        <c:tickLblPos val="nextTo"/>
        <c:crossAx val="40518784"/>
        <c:crosses val="autoZero"/>
        <c:auto val="1"/>
        <c:lblAlgn val="ctr"/>
        <c:lblOffset val="100"/>
        <c:noMultiLvlLbl val="0"/>
      </c:catAx>
      <c:valAx>
        <c:axId val="40518784"/>
        <c:scaling>
          <c:orientation val="minMax"/>
          <c:max val="1"/>
          <c:min val="0.9"/>
        </c:scaling>
        <c:delete val="1"/>
        <c:axPos val="l"/>
        <c:numFmt formatCode="0.0%" sourceLinked="1"/>
        <c:majorTickMark val="out"/>
        <c:minorTickMark val="none"/>
        <c:tickLblPos val="nextTo"/>
        <c:crossAx val="40349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411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13.03.2020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28" tIns="46214" rIns="92428" bIns="4621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2428" tIns="46214" rIns="92428" bIns="4621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091"/>
            <a:ext cx="2945659" cy="496411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963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436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872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308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744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79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03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03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4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2109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474" indent="0">
              <a:buFontTx/>
              <a:buNone/>
              <a:defRPr b="1">
                <a:latin typeface="+mj-lt"/>
              </a:defRPr>
            </a:lvl1pPr>
            <a:lvl2pPr marL="360299" indent="3175">
              <a:defRPr>
                <a:latin typeface="+mj-lt"/>
              </a:defRPr>
            </a:lvl2pPr>
            <a:lvl3pPr marL="628539" indent="-260304">
              <a:tabLst/>
              <a:defRPr>
                <a:latin typeface="+mj-lt"/>
              </a:defRPr>
            </a:lvl3pPr>
            <a:lvl4pPr marL="0" indent="360299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0"/>
            <a:ext cx="1080120" cy="415498"/>
          </a:xfrm>
          <a:prstGeom prst="rect">
            <a:avLst/>
          </a:prstGeom>
          <a:noFill/>
        </p:spPr>
        <p:txBody>
          <a:bodyPr wrap="square" lIns="91424" tIns="45712" rIns="91424" bIns="45712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474" indent="0">
              <a:buFontTx/>
              <a:buNone/>
              <a:defRPr b="1">
                <a:latin typeface="+mj-lt"/>
              </a:defRPr>
            </a:lvl1pPr>
            <a:lvl2pPr marL="363474" indent="0">
              <a:defRPr>
                <a:latin typeface="+mj-lt"/>
              </a:defRPr>
            </a:lvl2pPr>
            <a:lvl3pPr marL="628539" indent="-260304">
              <a:defRPr>
                <a:latin typeface="+mj-lt"/>
              </a:defRPr>
            </a:lvl3pPr>
            <a:lvl4pPr marL="0" indent="360299">
              <a:defRPr>
                <a:latin typeface="+mj-lt"/>
              </a:defRPr>
            </a:lvl4pPr>
            <a:lvl5pPr marL="143484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2109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9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6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6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2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2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2109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6" cy="720080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2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2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3" y="540272"/>
            <a:ext cx="8588251" cy="1224136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3" y="1764295"/>
            <a:ext cx="8588251" cy="5331830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2"/>
            <a:ext cx="2495127" cy="40256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0" y="7008172"/>
            <a:ext cx="3386243" cy="40256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1" y="6660951"/>
            <a:ext cx="724718" cy="696626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2872" rtl="0" eaLnBrk="1" latinLnBrk="0" hangingPunct="1">
        <a:lnSpc>
          <a:spcPts val="5199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474" indent="0" algn="l" defTabSz="1042872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474" indent="0" algn="l" defTabSz="1042872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663" indent="-260304" algn="l" defTabSz="1042872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299" algn="just" defTabSz="1042872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847" indent="0" algn="l" defTabSz="1042872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898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3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0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06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08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4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79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1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87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E6BF82144CD6D65E1149418BFCD70FFED674AE50FCBDAEB848AD9473965DF80F1BAD526F150751AC0BC9FAFDB5827C0C7CE24D6BB3FF4A88IAr9I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181C303DC22776D75FED0B37E4A84A915A35B20064D54F8608206D428E6D960019F555637ED52C7C79A0616CBB191E65D91372F7C070BF60HEdAH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CBABB24243A37D5433983E51A6EC6DE672DF71D5765A00081A7F7AFFD48AA437710637C8E22D61ABAE56FF711379i1C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0027220" y="2556496"/>
            <a:ext cx="914400" cy="21602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8"/>
          <p:cNvSpPr txBox="1">
            <a:spLocks/>
          </p:cNvSpPr>
          <p:nvPr/>
        </p:nvSpPr>
        <p:spPr>
          <a:xfrm>
            <a:off x="450156" y="5580831"/>
            <a:ext cx="10141384" cy="576064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8"/>
          <p:cNvSpPr>
            <a:spLocks noGrp="1"/>
          </p:cNvSpPr>
          <p:nvPr>
            <p:ph type="title"/>
          </p:nvPr>
        </p:nvSpPr>
        <p:spPr>
          <a:xfrm>
            <a:off x="1039834" y="408435"/>
            <a:ext cx="9196705" cy="491876"/>
          </a:xfrm>
        </p:spPr>
        <p:txBody>
          <a:bodyPr>
            <a:noAutofit/>
          </a:bodyPr>
          <a:lstStyle/>
          <a:p>
            <a:pPr algn="ctr">
              <a:lnSpc>
                <a:spcPts val="2000"/>
              </a:lnSpc>
            </a:pPr>
            <a:r>
              <a:rPr lang="ru-RU" sz="2400" dirty="0"/>
              <a:t>Основные изменения по НДС в 2020 году</a:t>
            </a:r>
          </a:p>
        </p:txBody>
      </p:sp>
      <p:sp>
        <p:nvSpPr>
          <p:cNvPr id="21" name="Номер слайда 3"/>
          <p:cNvSpPr txBox="1">
            <a:spLocks/>
          </p:cNvSpPr>
          <p:nvPr/>
        </p:nvSpPr>
        <p:spPr bwMode="auto">
          <a:xfrm>
            <a:off x="9735450" y="6661613"/>
            <a:ext cx="724889" cy="696616"/>
          </a:xfrm>
          <a:prstGeom prst="rect">
            <a:avLst/>
          </a:prstGeom>
          <a:extLst/>
        </p:spPr>
        <p:txBody>
          <a:bodyPr vert="horz" lIns="104287" tIns="52144" rIns="104287" bIns="52144" rtlCol="0" anchor="ctr">
            <a:normAutofit/>
          </a:bodyPr>
          <a:lstStyle>
            <a:defPPr>
              <a:defRPr lang="ru-RU"/>
            </a:defPPr>
            <a:lvl1pPr marL="0" algn="ctr" defTabSz="1042872" rtl="0" eaLnBrk="1" latinLnBrk="0" hangingPunct="1">
              <a:lnSpc>
                <a:spcPts val="2400"/>
              </a:lnSpc>
              <a:defRPr sz="2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436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2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08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4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179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616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052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1487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altLang="ru-RU" dirty="0"/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3310093413"/>
              </p:ext>
            </p:extLst>
          </p:nvPr>
        </p:nvGraphicFramePr>
        <p:xfrm>
          <a:off x="7650957" y="972319"/>
          <a:ext cx="3168351" cy="576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0027220" y="2556496"/>
            <a:ext cx="914400" cy="21602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8"/>
          <p:cNvSpPr txBox="1">
            <a:spLocks/>
          </p:cNvSpPr>
          <p:nvPr/>
        </p:nvSpPr>
        <p:spPr>
          <a:xfrm>
            <a:off x="450156" y="5580831"/>
            <a:ext cx="10141384" cy="576064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8"/>
          <p:cNvSpPr txBox="1">
            <a:spLocks/>
          </p:cNvSpPr>
          <p:nvPr/>
        </p:nvSpPr>
        <p:spPr>
          <a:xfrm>
            <a:off x="1024355" y="132209"/>
            <a:ext cx="9196705" cy="491876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>
            <a:lvl1pPr algn="l" defTabSz="1042872" rtl="0" eaLnBrk="1" latinLnBrk="0" hangingPunct="1">
              <a:lnSpc>
                <a:spcPts val="5199"/>
              </a:lnSpc>
              <a:spcBef>
                <a:spcPct val="0"/>
              </a:spcBef>
              <a:buNone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000"/>
              </a:lnSpc>
            </a:pPr>
            <a:endParaRPr lang="ru-RU" sz="2200" dirty="0"/>
          </a:p>
        </p:txBody>
      </p:sp>
      <p:sp>
        <p:nvSpPr>
          <p:cNvPr id="30" name="Номер слайда 3"/>
          <p:cNvSpPr txBox="1">
            <a:spLocks/>
          </p:cNvSpPr>
          <p:nvPr/>
        </p:nvSpPr>
        <p:spPr bwMode="auto">
          <a:xfrm>
            <a:off x="9735450" y="6661613"/>
            <a:ext cx="724889" cy="696616"/>
          </a:xfrm>
          <a:prstGeom prst="rect">
            <a:avLst/>
          </a:prstGeom>
          <a:extLst/>
        </p:spPr>
        <p:txBody>
          <a:bodyPr vert="horz" lIns="104287" tIns="52144" rIns="104287" bIns="52144" rtlCol="0" anchor="ctr">
            <a:normAutofit/>
          </a:bodyPr>
          <a:lstStyle>
            <a:defPPr>
              <a:defRPr lang="ru-RU"/>
            </a:defPPr>
            <a:lvl1pPr marL="0" algn="ctr" defTabSz="1042872" rtl="0" eaLnBrk="1" latinLnBrk="0" hangingPunct="1">
              <a:lnSpc>
                <a:spcPts val="2400"/>
              </a:lnSpc>
              <a:defRPr sz="2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436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2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08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4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179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616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052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1487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altLang="ru-RU" dirty="0"/>
          </a:p>
        </p:txBody>
      </p:sp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1673821287"/>
              </p:ext>
            </p:extLst>
          </p:nvPr>
        </p:nvGraphicFramePr>
        <p:xfrm>
          <a:off x="7531855" y="3132559"/>
          <a:ext cx="3168351" cy="576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 flipH="1">
            <a:off x="1458268" y="900311"/>
            <a:ext cx="7920880" cy="25202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685800" marR="0" indent="-68580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30476" y="2268463"/>
            <a:ext cx="4968552" cy="11521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8"/>
          <p:cNvSpPr txBox="1">
            <a:spLocks/>
          </p:cNvSpPr>
          <p:nvPr/>
        </p:nvSpPr>
        <p:spPr>
          <a:xfrm>
            <a:off x="1528767" y="1044327"/>
            <a:ext cx="9196705" cy="491876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>
            <a:lvl1pPr algn="l" defTabSz="1042872" rtl="0" eaLnBrk="1" latinLnBrk="0" hangingPunct="1">
              <a:lnSpc>
                <a:spcPts val="5199"/>
              </a:lnSpc>
              <a:spcBef>
                <a:spcPct val="0"/>
              </a:spcBef>
              <a:buNone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lnSpc>
                <a:spcPts val="2000"/>
              </a:lnSpc>
              <a:buFont typeface="Wingdings" panose="05000000000000000000" pitchFamily="2" charset="2"/>
              <a:buChar char="q"/>
            </a:pPr>
            <a:r>
              <a:rPr lang="ru-RU" sz="2400" dirty="0" smtClean="0"/>
              <a:t>Федеральны</a:t>
            </a:r>
            <a:r>
              <a:rPr lang="ru-RU" sz="2400" dirty="0"/>
              <a:t>й</a:t>
            </a:r>
            <a:r>
              <a:rPr lang="ru-RU" sz="2400" dirty="0" smtClean="0"/>
              <a:t> закон от </a:t>
            </a:r>
            <a:r>
              <a:rPr lang="ru-RU" sz="2400" dirty="0"/>
              <a:t>29.09.2019 N 325-ФЗ</a:t>
            </a:r>
            <a:endParaRPr lang="ru-RU" sz="2200" dirty="0"/>
          </a:p>
          <a:p>
            <a:pPr algn="ctr">
              <a:lnSpc>
                <a:spcPts val="2000"/>
              </a:lnSpc>
            </a:pPr>
            <a:endParaRPr lang="ru-RU" sz="22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625062" y="1404367"/>
            <a:ext cx="9468385" cy="5837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ts val="2000"/>
              </a:lnSpc>
              <a:buFont typeface="Wingdings" panose="05000000000000000000" pitchFamily="2" charset="2"/>
              <a:buChar char="q"/>
            </a:pPr>
            <a:r>
              <a:rPr lang="ru-RU" sz="2000" dirty="0"/>
              <a:t>п</a:t>
            </a:r>
            <a:r>
              <a:rPr lang="ru-RU" sz="2000" dirty="0" smtClean="0"/>
              <a:t>. </a:t>
            </a:r>
            <a:r>
              <a:rPr lang="ru-RU" sz="2000" dirty="0"/>
              <a:t>3 ст. </a:t>
            </a:r>
            <a:r>
              <a:rPr lang="ru-RU" sz="2000" dirty="0" smtClean="0"/>
              <a:t>170 </a:t>
            </a:r>
            <a:r>
              <a:rPr lang="ru-RU" sz="2000" dirty="0"/>
              <a:t>НК </a:t>
            </a:r>
            <a:r>
              <a:rPr lang="ru-RU" sz="2000" dirty="0" smtClean="0"/>
              <a:t>РФ восстановление </a:t>
            </a:r>
            <a:r>
              <a:rPr lang="ru-RU" sz="2000" dirty="0"/>
              <a:t>НДС при переходе на уплату ЕНВД</a:t>
            </a:r>
            <a:endParaRPr lang="ru-RU" sz="2000" dirty="0" smtClean="0"/>
          </a:p>
          <a:p>
            <a:pPr marL="342900" indent="-342900" algn="just">
              <a:lnSpc>
                <a:spcPts val="2000"/>
              </a:lnSpc>
              <a:buFont typeface="Wingdings" panose="05000000000000000000" pitchFamily="2" charset="2"/>
              <a:buChar char="q"/>
            </a:pPr>
            <a:r>
              <a:rPr lang="ru-RU" sz="2000" dirty="0"/>
              <a:t>п. 3.1 ст. </a:t>
            </a:r>
            <a:r>
              <a:rPr lang="ru-RU" sz="2000" dirty="0" smtClean="0"/>
              <a:t>170 </a:t>
            </a:r>
            <a:r>
              <a:rPr lang="ru-RU" sz="2000" dirty="0"/>
              <a:t>НК </a:t>
            </a:r>
            <a:r>
              <a:rPr lang="ru-RU" sz="2000" dirty="0" smtClean="0"/>
              <a:t>РФ </a:t>
            </a:r>
            <a:r>
              <a:rPr lang="ru-RU" sz="2000" dirty="0"/>
              <a:t>порядок восстановления НДС при </a:t>
            </a:r>
            <a:r>
              <a:rPr lang="ru-RU" sz="2000" dirty="0" smtClean="0"/>
              <a:t>реорганизации</a:t>
            </a:r>
          </a:p>
          <a:p>
            <a:pPr algn="just"/>
            <a:r>
              <a:rPr lang="ru-RU" sz="2000" dirty="0"/>
              <a:t>Правопреемники должны </a:t>
            </a:r>
            <a:r>
              <a:rPr lang="ru-RU" sz="2000" dirty="0" smtClean="0"/>
              <a:t>восстанавливать</a:t>
            </a:r>
            <a:r>
              <a:rPr lang="ru-RU" sz="2000" dirty="0"/>
              <a:t> </a:t>
            </a:r>
            <a:r>
              <a:rPr lang="ru-RU" sz="2000" dirty="0" smtClean="0"/>
              <a:t>НДС</a:t>
            </a:r>
            <a:r>
              <a:rPr lang="ru-RU" sz="2000" dirty="0"/>
              <a:t>, который принял к вычету их </a:t>
            </a:r>
            <a:r>
              <a:rPr lang="ru-RU" sz="2000" dirty="0" err="1"/>
              <a:t>правопредшественник</a:t>
            </a:r>
            <a:r>
              <a:rPr lang="ru-RU" sz="2000" dirty="0"/>
              <a:t>, если:</a:t>
            </a:r>
          </a:p>
          <a:p>
            <a:pPr algn="just"/>
            <a:r>
              <a:rPr lang="ru-RU" sz="2000" dirty="0" smtClean="0"/>
              <a:t>     - </a:t>
            </a:r>
            <a:r>
              <a:rPr lang="ru-RU" sz="2000" dirty="0"/>
              <a:t>полученные от реорганизуемой организации товары, работы, услуги, имущественные права используются в операциях, которые не облагаются НДС;</a:t>
            </a:r>
          </a:p>
          <a:p>
            <a:pPr algn="just"/>
            <a:r>
              <a:rPr lang="ru-RU" sz="2000" dirty="0" smtClean="0"/>
              <a:t>     - </a:t>
            </a:r>
            <a:r>
              <a:rPr lang="ru-RU" sz="2000" dirty="0" err="1"/>
              <a:t>правопредшественник</a:t>
            </a:r>
            <a:r>
              <a:rPr lang="ru-RU" sz="2000" dirty="0"/>
              <a:t> в качестве покупателя перечислил предоплату и заявил с нее вычет по НДС, а отгрузка товара (либо возврат аванса при расторжении или изменении договора) осуществляется уже правопреемнику, который тоже заявил налоговый вычет;</a:t>
            </a:r>
          </a:p>
          <a:p>
            <a:pPr algn="just"/>
            <a:r>
              <a:rPr lang="ru-RU" sz="2000" dirty="0" smtClean="0"/>
              <a:t>     - </a:t>
            </a:r>
            <a:r>
              <a:rPr lang="ru-RU" sz="2000" dirty="0"/>
              <a:t>уменьшилась стоимость товаров, приобретенных реорганизуемой организацией.</a:t>
            </a:r>
          </a:p>
          <a:p>
            <a:pPr algn="just"/>
            <a:r>
              <a:rPr lang="ru-RU" sz="2000" dirty="0" smtClean="0"/>
              <a:t>Период </a:t>
            </a:r>
            <a:r>
              <a:rPr lang="ru-RU" sz="2000" dirty="0"/>
              <a:t>восстановления НДС при переходе правопреемника на ЕНВД или УСН:</a:t>
            </a:r>
          </a:p>
          <a:p>
            <a:pPr algn="just"/>
            <a:r>
              <a:rPr lang="ru-RU" sz="2000" dirty="0" smtClean="0"/>
              <a:t>     - </a:t>
            </a:r>
            <a:r>
              <a:rPr lang="ru-RU" sz="2000" dirty="0"/>
              <a:t>по общему </a:t>
            </a:r>
            <a:r>
              <a:rPr lang="ru-RU" sz="2000" dirty="0" smtClean="0"/>
              <a:t>правилу</a:t>
            </a:r>
            <a:r>
              <a:rPr lang="ru-RU" sz="2000" dirty="0"/>
              <a:t> </a:t>
            </a:r>
            <a:r>
              <a:rPr lang="ru-RU" sz="2000" dirty="0" smtClean="0"/>
              <a:t>- </a:t>
            </a:r>
            <a:r>
              <a:rPr lang="ru-RU" sz="2000" dirty="0"/>
              <a:t>в налоговом периоде, предшествующем переходу на УСН или ЕНВД;</a:t>
            </a:r>
          </a:p>
          <a:p>
            <a:r>
              <a:rPr lang="ru-RU" sz="2000" dirty="0" smtClean="0"/>
              <a:t>     - </a:t>
            </a:r>
            <a:r>
              <a:rPr lang="ru-RU" sz="2000" dirty="0"/>
              <a:t>если в результате реорганизации создана новая организация и она применяет УСН или </a:t>
            </a:r>
            <a:r>
              <a:rPr lang="ru-RU" sz="2000" dirty="0" smtClean="0"/>
              <a:t>ЕНВД </a:t>
            </a:r>
            <a:r>
              <a:rPr lang="ru-RU" sz="2000" dirty="0"/>
              <a:t>- в первом квартале, с которого применяется </a:t>
            </a:r>
            <a:r>
              <a:rPr lang="ru-RU" sz="2000" dirty="0" err="1"/>
              <a:t>спецрежим</a:t>
            </a:r>
            <a:r>
              <a:rPr lang="ru-RU" sz="2000" dirty="0"/>
              <a:t>;</a:t>
            </a:r>
          </a:p>
          <a:p>
            <a:r>
              <a:rPr lang="ru-RU" sz="2000" dirty="0" smtClean="0"/>
              <a:t>     - </a:t>
            </a:r>
            <a:r>
              <a:rPr lang="ru-RU" sz="2000" dirty="0"/>
              <a:t>если к организации на УСН или ЕНВД присоединена организация на ОСН - в квартале, следующем за тем, в котором в ЕГРЮЛ внесена запись о прекращении деятельности присоединенной организации</a:t>
            </a:r>
            <a:r>
              <a:rPr lang="ru-RU" sz="20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436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2288" y="3276600"/>
            <a:ext cx="9937750" cy="1620838"/>
          </a:xfrm>
        </p:spPr>
        <p:txBody>
          <a:bodyPr rtlCol="0">
            <a:noAutofit/>
          </a:bodyPr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3100" i="1" dirty="0">
                <a:solidFill>
                  <a:srgbClr val="002060"/>
                </a:solidFill>
              </a:rPr>
              <a:t/>
            </a:r>
            <a:br>
              <a:rPr lang="ru-RU" sz="3100" i="1" dirty="0">
                <a:solidFill>
                  <a:srgbClr val="002060"/>
                </a:solidFill>
              </a:rPr>
            </a:br>
            <a:r>
              <a:rPr lang="ru-RU" sz="3100" dirty="0" smtClean="0"/>
              <a:t>Спасибо за внимание!</a:t>
            </a:r>
            <a:r>
              <a:rPr lang="ru-RU" sz="3100" kern="0" dirty="0">
                <a:solidFill>
                  <a:srgbClr val="002060"/>
                </a:solidFill>
                <a:latin typeface="Arial"/>
              </a:rPr>
              <a:t/>
            </a:r>
            <a:br>
              <a:rPr lang="ru-RU" sz="3100" kern="0" dirty="0">
                <a:solidFill>
                  <a:srgbClr val="002060"/>
                </a:solidFill>
                <a:latin typeface="Arial"/>
              </a:rPr>
            </a:b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10238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027220" y="2556496"/>
            <a:ext cx="914400" cy="21602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8"/>
          <p:cNvSpPr txBox="1">
            <a:spLocks/>
          </p:cNvSpPr>
          <p:nvPr/>
        </p:nvSpPr>
        <p:spPr>
          <a:xfrm>
            <a:off x="450156" y="5580831"/>
            <a:ext cx="10141384" cy="576064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8"/>
          <p:cNvSpPr>
            <a:spLocks noGrp="1"/>
          </p:cNvSpPr>
          <p:nvPr>
            <p:ph type="title"/>
          </p:nvPr>
        </p:nvSpPr>
        <p:spPr>
          <a:xfrm>
            <a:off x="1024355" y="540271"/>
            <a:ext cx="9196705" cy="491876"/>
          </a:xfrm>
        </p:spPr>
        <p:txBody>
          <a:bodyPr>
            <a:noAutofit/>
          </a:bodyPr>
          <a:lstStyle/>
          <a:p>
            <a:pPr algn="ctr">
              <a:lnSpc>
                <a:spcPts val="2000"/>
              </a:lnSpc>
            </a:pPr>
            <a:r>
              <a:rPr lang="ru-RU" sz="2400" dirty="0"/>
              <a:t>Основные изменения по НДС в 2020 году</a:t>
            </a:r>
          </a:p>
        </p:txBody>
      </p:sp>
      <p:sp>
        <p:nvSpPr>
          <p:cNvPr id="21" name="Номер слайда 3"/>
          <p:cNvSpPr txBox="1">
            <a:spLocks/>
          </p:cNvSpPr>
          <p:nvPr/>
        </p:nvSpPr>
        <p:spPr bwMode="auto">
          <a:xfrm>
            <a:off x="9735450" y="6661613"/>
            <a:ext cx="724889" cy="696616"/>
          </a:xfrm>
          <a:prstGeom prst="rect">
            <a:avLst/>
          </a:prstGeom>
          <a:extLst/>
        </p:spPr>
        <p:txBody>
          <a:bodyPr vert="horz" lIns="104287" tIns="52144" rIns="104287" bIns="52144" rtlCol="0" anchor="ctr">
            <a:normAutofit/>
          </a:bodyPr>
          <a:lstStyle>
            <a:defPPr>
              <a:defRPr lang="ru-RU"/>
            </a:defPPr>
            <a:lvl1pPr marL="0" algn="ctr" defTabSz="1042872" rtl="0" eaLnBrk="1" latinLnBrk="0" hangingPunct="1">
              <a:lnSpc>
                <a:spcPts val="2400"/>
              </a:lnSpc>
              <a:defRPr sz="2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436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2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08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4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179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616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052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1487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altLang="ru-RU" dirty="0"/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1953695140"/>
              </p:ext>
            </p:extLst>
          </p:nvPr>
        </p:nvGraphicFramePr>
        <p:xfrm>
          <a:off x="7650957" y="972319"/>
          <a:ext cx="3168351" cy="576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0027220" y="2556496"/>
            <a:ext cx="914400" cy="21602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8"/>
          <p:cNvSpPr txBox="1">
            <a:spLocks/>
          </p:cNvSpPr>
          <p:nvPr/>
        </p:nvSpPr>
        <p:spPr>
          <a:xfrm>
            <a:off x="450156" y="5580831"/>
            <a:ext cx="10141384" cy="576064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8"/>
          <p:cNvSpPr txBox="1">
            <a:spLocks/>
          </p:cNvSpPr>
          <p:nvPr/>
        </p:nvSpPr>
        <p:spPr>
          <a:xfrm>
            <a:off x="1024355" y="132209"/>
            <a:ext cx="9196705" cy="491876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>
            <a:lvl1pPr algn="l" defTabSz="1042872" rtl="0" eaLnBrk="1" latinLnBrk="0" hangingPunct="1">
              <a:lnSpc>
                <a:spcPts val="5199"/>
              </a:lnSpc>
              <a:spcBef>
                <a:spcPct val="0"/>
              </a:spcBef>
              <a:buNone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000"/>
              </a:lnSpc>
            </a:pPr>
            <a:endParaRPr lang="ru-RU" sz="2200" dirty="0"/>
          </a:p>
        </p:txBody>
      </p:sp>
      <p:sp>
        <p:nvSpPr>
          <p:cNvPr id="30" name="Номер слайда 3"/>
          <p:cNvSpPr txBox="1">
            <a:spLocks/>
          </p:cNvSpPr>
          <p:nvPr/>
        </p:nvSpPr>
        <p:spPr bwMode="auto">
          <a:xfrm>
            <a:off x="9735450" y="6661613"/>
            <a:ext cx="724889" cy="696616"/>
          </a:xfrm>
          <a:prstGeom prst="rect">
            <a:avLst/>
          </a:prstGeom>
          <a:extLst/>
        </p:spPr>
        <p:txBody>
          <a:bodyPr vert="horz" lIns="104287" tIns="52144" rIns="104287" bIns="52144" rtlCol="0" anchor="ctr">
            <a:normAutofit/>
          </a:bodyPr>
          <a:lstStyle>
            <a:defPPr>
              <a:defRPr lang="ru-RU"/>
            </a:defPPr>
            <a:lvl1pPr marL="0" algn="ctr" defTabSz="1042872" rtl="0" eaLnBrk="1" latinLnBrk="0" hangingPunct="1">
              <a:lnSpc>
                <a:spcPts val="2400"/>
              </a:lnSpc>
              <a:defRPr sz="2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436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2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08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4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179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616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052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1487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altLang="ru-RU" dirty="0"/>
          </a:p>
        </p:txBody>
      </p:sp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4041219458"/>
              </p:ext>
            </p:extLst>
          </p:nvPr>
        </p:nvGraphicFramePr>
        <p:xfrm>
          <a:off x="7531855" y="3132559"/>
          <a:ext cx="3168351" cy="576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 flipH="1">
            <a:off x="1458268" y="900311"/>
            <a:ext cx="7920880" cy="25202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685800" marR="0" indent="-68580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30476" y="2268463"/>
            <a:ext cx="4968552" cy="11521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8"/>
          <p:cNvSpPr txBox="1">
            <a:spLocks/>
          </p:cNvSpPr>
          <p:nvPr/>
        </p:nvSpPr>
        <p:spPr>
          <a:xfrm>
            <a:off x="1532194" y="1290265"/>
            <a:ext cx="9196705" cy="491876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>
            <a:lvl1pPr algn="l" defTabSz="1042872" rtl="0" eaLnBrk="1" latinLnBrk="0" hangingPunct="1">
              <a:lnSpc>
                <a:spcPts val="5199"/>
              </a:lnSpc>
              <a:spcBef>
                <a:spcPct val="0"/>
              </a:spcBef>
              <a:buNone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lnSpc>
                <a:spcPts val="2000"/>
              </a:lnSpc>
              <a:buFont typeface="Wingdings" panose="05000000000000000000" pitchFamily="2" charset="2"/>
              <a:buChar char="q"/>
            </a:pPr>
            <a:r>
              <a:rPr lang="ru-RU" sz="2400" dirty="0" smtClean="0"/>
              <a:t>Приказ </a:t>
            </a:r>
            <a:r>
              <a:rPr lang="ru-RU" sz="2400" dirty="0"/>
              <a:t>ФНС России от 19.12.2018 N ММВ-7-15/820@</a:t>
            </a:r>
            <a:endParaRPr lang="ru-RU" sz="22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2205573" y="2181367"/>
            <a:ext cx="7843091" cy="1381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ru-RU" sz="2000" dirty="0" smtClean="0"/>
              <a:t>Используется только новый формат </a:t>
            </a:r>
            <a:r>
              <a:rPr lang="ru-RU" sz="2000" dirty="0"/>
              <a:t>электронных счетов-фактур и УПД (Новая версия форматов действует с 2 февраля 2019 года, но до 2020 года разрешалось </a:t>
            </a:r>
            <a:r>
              <a:rPr lang="ru-RU" sz="2000" dirty="0" smtClean="0"/>
              <a:t>пользоваться</a:t>
            </a:r>
            <a:r>
              <a:rPr lang="ru-RU" sz="2000" dirty="0"/>
              <a:t> </a:t>
            </a:r>
            <a:r>
              <a:rPr lang="ru-RU" sz="2000" dirty="0" smtClean="0"/>
              <a:t>и </a:t>
            </a:r>
            <a:r>
              <a:rPr lang="ru-RU" sz="2000" dirty="0"/>
              <a:t>прошлой версией). В обновлении учтены изменения в законодательстве, в том числе повышение ставки НДС и введение обязательной маркировки.</a:t>
            </a:r>
            <a:endParaRPr lang="ru-RU" sz="2000" dirty="0" smtClean="0"/>
          </a:p>
        </p:txBody>
      </p:sp>
      <p:sp>
        <p:nvSpPr>
          <p:cNvPr id="23" name="Заголовок 8"/>
          <p:cNvSpPr txBox="1">
            <a:spLocks/>
          </p:cNvSpPr>
          <p:nvPr/>
        </p:nvSpPr>
        <p:spPr>
          <a:xfrm>
            <a:off x="1573548" y="3852639"/>
            <a:ext cx="9196705" cy="491876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>
            <a:lvl1pPr algn="l" defTabSz="1042872" rtl="0" eaLnBrk="1" latinLnBrk="0" hangingPunct="1">
              <a:lnSpc>
                <a:spcPts val="5199"/>
              </a:lnSpc>
              <a:spcBef>
                <a:spcPct val="0"/>
              </a:spcBef>
              <a:buNone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lnSpc>
                <a:spcPts val="2000"/>
              </a:lnSpc>
              <a:buFont typeface="Wingdings" panose="05000000000000000000" pitchFamily="2" charset="2"/>
              <a:buChar char="q"/>
            </a:pPr>
            <a:r>
              <a:rPr lang="ru-RU" sz="2400" dirty="0" smtClean="0"/>
              <a:t>Постановление </a:t>
            </a:r>
            <a:r>
              <a:rPr lang="ru-RU" sz="2400" dirty="0"/>
              <a:t>Правительства РФ от 19.12.2019 N 1719 </a:t>
            </a:r>
            <a:endParaRPr lang="ru-RU" sz="2200" dirty="0" smtClean="0"/>
          </a:p>
        </p:txBody>
      </p:sp>
      <p:sp>
        <p:nvSpPr>
          <p:cNvPr id="24" name="Прямоугольник 23"/>
          <p:cNvSpPr/>
          <p:nvPr/>
        </p:nvSpPr>
        <p:spPr>
          <a:xfrm>
            <a:off x="2184129" y="4572719"/>
            <a:ext cx="7843091" cy="612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ru-RU" sz="2000" dirty="0" smtClean="0"/>
              <a:t>Продление пилотного проекта </a:t>
            </a:r>
            <a:r>
              <a:rPr lang="ru-RU" sz="2000" dirty="0" err="1"/>
              <a:t>tax</a:t>
            </a:r>
            <a:r>
              <a:rPr lang="ru-RU" sz="2000" dirty="0"/>
              <a:t> </a:t>
            </a:r>
            <a:r>
              <a:rPr lang="ru-RU" sz="2000" dirty="0" err="1" smtClean="0"/>
              <a:t>free</a:t>
            </a:r>
            <a:r>
              <a:rPr lang="ru-RU" sz="2000" dirty="0" smtClean="0"/>
              <a:t>. </a:t>
            </a:r>
            <a:r>
              <a:rPr lang="ru-RU" sz="2000" dirty="0"/>
              <a:t>Кроме того, с 2021 года проект планируют </a:t>
            </a:r>
            <a:r>
              <a:rPr lang="ru-RU" sz="2000" dirty="0" smtClean="0"/>
              <a:t>распространить</a:t>
            </a:r>
            <a:r>
              <a:rPr lang="ru-RU" sz="2000" dirty="0"/>
              <a:t> </a:t>
            </a:r>
            <a:r>
              <a:rPr lang="ru-RU" sz="2000" dirty="0" smtClean="0"/>
              <a:t>на </a:t>
            </a:r>
            <a:r>
              <a:rPr lang="ru-RU" sz="2000" dirty="0"/>
              <a:t>всю Россию.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333187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82596" y="474353"/>
            <a:ext cx="9196705" cy="6358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3" name="Заголовок 3"/>
          <p:cNvSpPr txBox="1">
            <a:spLocks/>
          </p:cNvSpPr>
          <p:nvPr/>
        </p:nvSpPr>
        <p:spPr>
          <a:xfrm>
            <a:off x="522164" y="324247"/>
            <a:ext cx="9937104" cy="792088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>
            <a:lvl1pPr algn="l" defTabSz="1042872" rtl="0" eaLnBrk="1" latinLnBrk="0" hangingPunct="1">
              <a:lnSpc>
                <a:spcPts val="5199"/>
              </a:lnSpc>
              <a:spcBef>
                <a:spcPct val="0"/>
              </a:spcBef>
              <a:buNone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dirty="0"/>
              <a:t>Состав документов с учетом изменений Федерального закона N 302-ФЗ (с </a:t>
            </a:r>
            <a:r>
              <a:rPr lang="ru-RU" sz="2400" dirty="0" smtClean="0"/>
              <a:t>01.10.2018</a:t>
            </a:r>
            <a:r>
              <a:rPr lang="ru-RU" sz="2400" dirty="0"/>
              <a:t>) для подтверждения нулевой ставки </a:t>
            </a:r>
            <a:r>
              <a:rPr lang="ru-RU" sz="2400" dirty="0" smtClean="0"/>
              <a:t>НДС</a:t>
            </a:r>
            <a:endParaRPr lang="ru-RU" sz="2400" dirty="0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9734551" y="6660951"/>
            <a:ext cx="724718" cy="696626"/>
          </a:xfrm>
        </p:spPr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418708" y="1332359"/>
            <a:ext cx="0" cy="5400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764703" y="1176211"/>
            <a:ext cx="4536504" cy="64807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ru-RU" sz="2000" dirty="0"/>
              <a:t>При экспорте товаров за пределы </a:t>
            </a:r>
            <a:r>
              <a:rPr lang="ru-RU" sz="2000" dirty="0" smtClean="0"/>
              <a:t>ЕАЭС</a:t>
            </a:r>
            <a:endParaRPr lang="ru-RU" altLang="ru-RU" sz="20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0109" y="1980431"/>
            <a:ext cx="4734192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ts val="2000"/>
              </a:lnSpc>
              <a:buFont typeface="Wingdings" panose="05000000000000000000" pitchFamily="2" charset="2"/>
              <a:buChar char="q"/>
            </a:pPr>
            <a:r>
              <a:rPr lang="ru-RU" sz="2000" dirty="0"/>
              <a:t>контракт на поставку товаров иностранной организации или представительству российской организации, расположенному за пределами </a:t>
            </a:r>
            <a:r>
              <a:rPr lang="ru-RU" sz="2000" dirty="0" smtClean="0"/>
              <a:t>ЕАЭС</a:t>
            </a:r>
          </a:p>
          <a:p>
            <a:pPr marL="342900" indent="-342900" algn="just">
              <a:lnSpc>
                <a:spcPts val="2000"/>
              </a:lnSpc>
              <a:buFont typeface="Wingdings" panose="05000000000000000000" pitchFamily="2" charset="2"/>
              <a:buChar char="q"/>
            </a:pPr>
            <a:r>
              <a:rPr lang="ru-RU" sz="2000" dirty="0"/>
              <a:t>таможенную декларацию </a:t>
            </a:r>
            <a:r>
              <a:rPr lang="ru-RU" sz="2000" dirty="0" smtClean="0"/>
              <a:t>с </a:t>
            </a:r>
            <a:r>
              <a:rPr lang="ru-RU" sz="2000" dirty="0"/>
              <a:t>отметками российских таможенных органов. </a:t>
            </a:r>
            <a:r>
              <a:rPr lang="ru-RU" sz="2000" dirty="0" smtClean="0"/>
              <a:t>Письмо </a:t>
            </a:r>
            <a:r>
              <a:rPr lang="ru-RU" sz="2000" dirty="0"/>
              <a:t>Минфина и ФНС от 31.07.2018 №</a:t>
            </a:r>
            <a:r>
              <a:rPr lang="ru-RU" sz="2000" dirty="0" smtClean="0"/>
              <a:t>СД-4-3/14795</a:t>
            </a:r>
          </a:p>
          <a:p>
            <a:pPr algn="just">
              <a:lnSpc>
                <a:spcPts val="2000"/>
              </a:lnSpc>
            </a:pPr>
            <a:r>
              <a:rPr lang="ru-RU" sz="2000" dirty="0"/>
              <a:t>Вместо копий </a:t>
            </a:r>
            <a:r>
              <a:rPr lang="ru-RU" sz="2000" dirty="0" smtClean="0"/>
              <a:t>ТД можно </a:t>
            </a:r>
            <a:r>
              <a:rPr lang="ru-RU" sz="2000" dirty="0"/>
              <a:t>представить реестр в электронной форме. Формы, форматы, порядок заполнения и представления реестров утверждены </a:t>
            </a:r>
            <a:r>
              <a:rPr lang="ru-RU" sz="2000" dirty="0" smtClean="0"/>
              <a:t>Приказом</a:t>
            </a:r>
            <a:r>
              <a:rPr lang="ru-RU" sz="2000" dirty="0"/>
              <a:t> </a:t>
            </a:r>
            <a:r>
              <a:rPr lang="ru-RU" sz="2000" dirty="0" smtClean="0"/>
              <a:t>ФНС </a:t>
            </a:r>
            <a:r>
              <a:rPr lang="ru-RU" sz="2000" dirty="0"/>
              <a:t>России от 30.09.2015 N ММВ-7-15/427 </a:t>
            </a:r>
            <a:endParaRPr lang="ru-RU" sz="2000" dirty="0" smtClean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90716" y="1176210"/>
            <a:ext cx="4896544" cy="6480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ru-RU" sz="2000" dirty="0"/>
              <a:t>При экспорте товаров на территорию ЕАЭС </a:t>
            </a:r>
            <a:endParaRPr lang="ru-RU" altLang="ru-RU" sz="20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35888" y="1980431"/>
            <a:ext cx="4734192" cy="3426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ts val="2000"/>
              </a:lnSpc>
              <a:buFont typeface="Wingdings" panose="05000000000000000000" pitchFamily="2" charset="2"/>
              <a:buChar char="q"/>
            </a:pPr>
            <a:r>
              <a:rPr lang="ru-RU" sz="2000" dirty="0" smtClean="0"/>
              <a:t>Договор (контракт) </a:t>
            </a:r>
          </a:p>
          <a:p>
            <a:pPr marL="342900" indent="-342900" algn="just">
              <a:lnSpc>
                <a:spcPts val="2000"/>
              </a:lnSpc>
              <a:buFont typeface="Wingdings" panose="05000000000000000000" pitchFamily="2" charset="2"/>
              <a:buChar char="q"/>
            </a:pPr>
            <a:r>
              <a:rPr lang="ru-RU" sz="2000" dirty="0"/>
              <a:t>заявление о ввозе товаров и уплате косвенных </a:t>
            </a:r>
            <a:r>
              <a:rPr lang="ru-RU" sz="2000" dirty="0" smtClean="0"/>
              <a:t>налогов</a:t>
            </a:r>
          </a:p>
          <a:p>
            <a:pPr algn="just">
              <a:lnSpc>
                <a:spcPts val="2000"/>
              </a:lnSpc>
            </a:pPr>
            <a:r>
              <a:rPr lang="ru-RU" sz="2000" dirty="0"/>
              <a:t>Заявление в электронном виде представляется по </a:t>
            </a:r>
            <a:r>
              <a:rPr lang="ru-RU" sz="2000" dirty="0">
                <a:hlinkClick r:id="rId2"/>
              </a:rPr>
              <a:t>Формату</a:t>
            </a:r>
            <a:r>
              <a:rPr lang="ru-RU" sz="2000" dirty="0"/>
              <a:t>, утвержденному Приказом ФНС России от 13.12.2019 N ММВ-7-6/634</a:t>
            </a:r>
            <a:r>
              <a:rPr lang="ru-RU" sz="2000" dirty="0" smtClean="0"/>
              <a:t>@.</a:t>
            </a:r>
          </a:p>
          <a:p>
            <a:pPr algn="just">
              <a:lnSpc>
                <a:spcPts val="2000"/>
              </a:lnSpc>
            </a:pPr>
            <a:r>
              <a:rPr lang="ru-RU" sz="2000" dirty="0"/>
              <a:t>Вместо заявления на бумажном носителе </a:t>
            </a:r>
            <a:r>
              <a:rPr lang="ru-RU" sz="2000" dirty="0" smtClean="0"/>
              <a:t>- перечень заявлений о ввозе товаров и </a:t>
            </a:r>
            <a:r>
              <a:rPr lang="ru-RU" sz="2000" dirty="0"/>
              <a:t>уплате косвенных налогов в электронном виде, форма которого утверждена Приказом ФНС России от 06.04.2015 №ММВ-7-15/139@.</a:t>
            </a:r>
            <a:endParaRPr lang="ru-RU" sz="2000" dirty="0" smtClean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2164" y="5919971"/>
            <a:ext cx="4812137" cy="131704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ru-RU" sz="1800" dirty="0"/>
              <a:t>Представление товаросопроводительных документов одновременно с декларацией не </a:t>
            </a:r>
            <a:r>
              <a:rPr lang="ru-RU" sz="1800" dirty="0" smtClean="0"/>
              <a:t>требуется.</a:t>
            </a:r>
            <a:endParaRPr lang="ru-RU" sz="1800" dirty="0"/>
          </a:p>
          <a:p>
            <a:r>
              <a:rPr lang="ru-RU" sz="1800" dirty="0" smtClean="0"/>
              <a:t>Налоговый </a:t>
            </a:r>
            <a:r>
              <a:rPr lang="ru-RU" sz="1800" dirty="0"/>
              <a:t>орган может </a:t>
            </a:r>
            <a:r>
              <a:rPr lang="ru-RU" sz="1800" dirty="0" smtClean="0"/>
              <a:t>их истребовать  (</a:t>
            </a:r>
            <a:r>
              <a:rPr lang="ru-RU" sz="1800" dirty="0" err="1" smtClean="0"/>
              <a:t>пп</a:t>
            </a:r>
            <a:r>
              <a:rPr lang="ru-RU" sz="1800" dirty="0"/>
              <a:t>. 1.2 п.1 ст.164)</a:t>
            </a:r>
            <a:endParaRPr lang="ru-RU" altLang="ru-RU" sz="18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457943" y="5407011"/>
            <a:ext cx="4353253" cy="185420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ru-RU" sz="1800" dirty="0"/>
              <a:t>ТТН могут не представляться одновременно с налоговой декларацией в случае представления налогоплательщиком в налоговый орган в электронной форме перечня </a:t>
            </a:r>
            <a:r>
              <a:rPr lang="ru-RU" sz="1800" dirty="0" smtClean="0"/>
              <a:t>заявлений</a:t>
            </a:r>
            <a:endParaRPr lang="ru-RU" altLang="ru-RU" sz="1800" b="1" dirty="0">
              <a:solidFill>
                <a:srgbClr val="0070C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25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"/>
          <p:cNvSpPr>
            <a:spLocks noGrp="1"/>
          </p:cNvSpPr>
          <p:nvPr>
            <p:ph type="title"/>
          </p:nvPr>
        </p:nvSpPr>
        <p:spPr>
          <a:xfrm>
            <a:off x="450156" y="396255"/>
            <a:ext cx="10531276" cy="50405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Отказ </a:t>
            </a:r>
            <a:r>
              <a:rPr lang="ru-RU" sz="2400" dirty="0"/>
              <a:t>от нулевой ставки </a:t>
            </a:r>
            <a:r>
              <a:rPr lang="ru-RU" sz="2400" dirty="0" smtClean="0"/>
              <a:t>НДС по </a:t>
            </a:r>
            <a:r>
              <a:rPr lang="ru-RU" sz="2400" dirty="0"/>
              <a:t>экспорту и связанным с ним </a:t>
            </a:r>
            <a:r>
              <a:rPr lang="ru-RU" sz="2400" dirty="0" smtClean="0"/>
              <a:t>услугам</a:t>
            </a:r>
            <a:endParaRPr lang="ru-RU" sz="2400" dirty="0"/>
          </a:p>
        </p:txBody>
      </p:sp>
      <p:sp>
        <p:nvSpPr>
          <p:cNvPr id="30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1" y="6660951"/>
            <a:ext cx="724718" cy="696626"/>
          </a:xfrm>
        </p:spPr>
        <p:txBody>
          <a:bodyPr>
            <a:norm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4212" y="1188343"/>
            <a:ext cx="88784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 </a:t>
            </a:r>
            <a:r>
              <a:rPr lang="ru-RU" sz="2000" dirty="0">
                <a:hlinkClick r:id="rId2"/>
              </a:rPr>
              <a:t>ст. 164</a:t>
            </a:r>
            <a:r>
              <a:rPr lang="ru-RU" sz="2000" dirty="0"/>
              <a:t> НК РФ внесены поправки, позволяющие </a:t>
            </a:r>
            <a:r>
              <a:rPr lang="ru-RU" sz="2000" b="1" dirty="0"/>
              <a:t>отказаться от применения ставки 0%</a:t>
            </a:r>
            <a:r>
              <a:rPr lang="ru-RU" sz="2000" dirty="0"/>
              <a:t> </a:t>
            </a:r>
            <a:r>
              <a:rPr lang="ru-RU" sz="2000" dirty="0" smtClean="0"/>
              <a:t>: </a:t>
            </a:r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при </a:t>
            </a:r>
            <a:r>
              <a:rPr lang="ru-RU" sz="2000" b="1" dirty="0"/>
              <a:t>реализации товаров, вывезенных в процедуре экспорта</a:t>
            </a:r>
            <a:r>
              <a:rPr lang="ru-RU" sz="2000" dirty="0" smtClean="0"/>
              <a:t>,</a:t>
            </a:r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при </a:t>
            </a:r>
            <a:r>
              <a:rPr lang="ru-RU" sz="2000" b="1" dirty="0"/>
              <a:t>выполнении в отношении таких товаров некоторых видов работ или услуг</a:t>
            </a:r>
            <a:r>
              <a:rPr lang="ru-RU" sz="2000" dirty="0"/>
              <a:t>. К ним относятся в том числе: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/>
              <a:t> услуги </a:t>
            </a:r>
            <a:r>
              <a:rPr lang="ru-RU" sz="2000" dirty="0"/>
              <a:t>по международной перевозке товаров;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/>
              <a:t> работы </a:t>
            </a:r>
            <a:r>
              <a:rPr lang="ru-RU" sz="2000" dirty="0"/>
              <a:t>и услуги, выполняемые и оказываемые организациями </a:t>
            </a:r>
            <a:r>
              <a:rPr lang="ru-RU" sz="2000" dirty="0" smtClean="0"/>
              <a:t> трубопроводного </a:t>
            </a:r>
            <a:r>
              <a:rPr lang="ru-RU" sz="2000" dirty="0"/>
              <a:t>транспорта нефти и нефтепродуктов по транспортировке, перевалке или перегрузке нефти и нефтепродуктов;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/>
              <a:t> услуги </a:t>
            </a:r>
            <a:r>
              <a:rPr lang="ru-RU" sz="2000" dirty="0"/>
              <a:t>по организации транспортировки трубопроводным транспортом природного газа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Для отказа - заявление</a:t>
            </a:r>
            <a:r>
              <a:rPr lang="ru-RU" sz="2000" dirty="0"/>
              <a:t>. Срок подачи - не позднее 1-го числа квартала, с которого планирует платить НДС. Отказ возможен на срок не менее года. </a:t>
            </a:r>
            <a:endParaRPr lang="ru-RU" sz="2000" dirty="0" smtClean="0"/>
          </a:p>
          <a:p>
            <a:pPr algn="just"/>
            <a:r>
              <a:rPr lang="ru-RU" sz="2000" dirty="0" smtClean="0"/>
              <a:t>При </a:t>
            </a:r>
            <a:r>
              <a:rPr lang="ru-RU" sz="2000" dirty="0"/>
              <a:t>этом отказаться от нулевой ставки по какой-то конкретной операции нельзя. 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294909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5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6" y="660400"/>
            <a:ext cx="8928992" cy="623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1633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6</a:t>
            </a: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102866" y="828303"/>
            <a:ext cx="9361040" cy="419867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Определение </a:t>
            </a:r>
            <a:r>
              <a:rPr lang="ru-RU" sz="2400" dirty="0"/>
              <a:t>Конституционного суда РФ от 08.11.2018 №2796-О </a:t>
            </a:r>
          </a:p>
        </p:txBody>
      </p:sp>
      <p:sp>
        <p:nvSpPr>
          <p:cNvPr id="6" name="Номер слайда 3"/>
          <p:cNvSpPr txBox="1">
            <a:spLocks/>
          </p:cNvSpPr>
          <p:nvPr/>
        </p:nvSpPr>
        <p:spPr>
          <a:xfrm>
            <a:off x="9739188" y="6660951"/>
            <a:ext cx="724718" cy="696626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defPPr>
              <a:defRPr lang="ru-RU"/>
            </a:defPPr>
            <a:lvl1pPr marL="0" algn="ctr" defTabSz="1042872" rtl="0" eaLnBrk="1" latinLnBrk="0" hangingPunct="1">
              <a:lnSpc>
                <a:spcPts val="2400"/>
              </a:lnSpc>
              <a:defRPr sz="2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436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2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08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4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179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616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052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1487" algn="l" defTabSz="1042872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49050" y="2196455"/>
            <a:ext cx="88784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положения пп.3 п. ст. 170 НК РФ не позволяют восстанавливать суммы НДС, исчисленные с авансовых платежей, </a:t>
            </a:r>
            <a:r>
              <a:rPr lang="ru-RU" sz="2000" b="1" dirty="0"/>
              <a:t>в более поздний налоговый период</a:t>
            </a:r>
            <a:r>
              <a:rPr lang="ru-RU" sz="2000" dirty="0"/>
              <a:t>, в котором у налогоплательщика-покупателя появились необходимые документы от продавца для подтверждения права на вычет (в </a:t>
            </a:r>
            <a:r>
              <a:rPr lang="ru-RU" sz="2000" dirty="0" err="1"/>
              <a:t>т.ч</a:t>
            </a:r>
            <a:r>
              <a:rPr lang="ru-RU" sz="2000" dirty="0"/>
              <a:t>. счет-фактура)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165398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5"/>
          <p:cNvSpPr>
            <a:spLocks noGrp="1"/>
          </p:cNvSpPr>
          <p:nvPr>
            <p:ph type="title"/>
          </p:nvPr>
        </p:nvSpPr>
        <p:spPr>
          <a:xfrm>
            <a:off x="252240" y="684287"/>
            <a:ext cx="10441160" cy="50405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Бюджетные субсидии, инвестиции</a:t>
            </a:r>
            <a:endParaRPr lang="ru-RU" sz="2400" dirty="0"/>
          </a:p>
        </p:txBody>
      </p:sp>
      <p:sp>
        <p:nvSpPr>
          <p:cNvPr id="9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725587" y="6638750"/>
            <a:ext cx="724032" cy="696616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prstClr val="white"/>
                </a:solidFill>
              </a:rPr>
              <a:t>7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32060" y="1836415"/>
            <a:ext cx="8789587" cy="163436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ru-RU" sz="2000" b="1" dirty="0" smtClean="0">
                <a:solidFill>
                  <a:srgbClr val="005AA9"/>
                </a:solidFill>
              </a:rPr>
              <a:t>п. 2.1 ст. 170 НК РФ в части принятия к вычету сумм налога,</a:t>
            </a:r>
          </a:p>
          <a:p>
            <a:pPr algn="ctr">
              <a:lnSpc>
                <a:spcPct val="150000"/>
              </a:lnSpc>
              <a:defRPr/>
            </a:pPr>
            <a:r>
              <a:rPr lang="ru-RU" altLang="ru-RU" sz="2000" b="1" dirty="0" smtClean="0">
                <a:solidFill>
                  <a:srgbClr val="005AA9"/>
                </a:solidFill>
                <a:cs typeface="Arial" pitchFamily="34" charset="0"/>
              </a:rPr>
              <a:t>пп. 6 п. 3 ст. 170 НК РФ в части восстановления сумм налога</a:t>
            </a:r>
            <a:endParaRPr lang="ru-RU" altLang="ru-RU" sz="2000" b="1" dirty="0">
              <a:solidFill>
                <a:srgbClr val="005AA9"/>
              </a:solidFill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66380" y="4140671"/>
            <a:ext cx="6048672" cy="574104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800" b="1" dirty="0"/>
              <a:t> </a:t>
            </a:r>
            <a:r>
              <a:rPr lang="ru-RU" sz="2000" b="1" dirty="0"/>
              <a:t>Федеральный закон от 27.11.2018 N 424-ФЗ</a:t>
            </a:r>
            <a:endParaRPr lang="ru-RU" sz="2000" b="1" dirty="0"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311212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8</a:t>
            </a:r>
          </a:p>
        </p:txBody>
      </p:sp>
      <p:sp>
        <p:nvSpPr>
          <p:cNvPr id="4" name="AutoShape 2" descr="C:\Users\mil-o\Documents\%D0%BB%D0%BE%D0%BC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C:\Users\mil-o\Documents\%D0%BB%D0%BE%D0%BC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C:\Users\mil-o\Documents\%D0%BB%D0%BE%D0%BC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 descr="https://avatars.mds.yandex.net/get-zen_doc/1221393/pub_5ba8d5d72098b300aab5f666_5ba8d5e80ed93900aa2fa118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465138"/>
            <a:ext cx="8974013" cy="669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8939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r>
              <a:rPr lang="ru-RU" dirty="0"/>
              <a:t>9</a:t>
            </a: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676339" y="392440"/>
            <a:ext cx="9196705" cy="504056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>
            <a:lvl1pPr algn="l" defTabSz="1042872" rtl="0" eaLnBrk="1" latinLnBrk="0" hangingPunct="1">
              <a:lnSpc>
                <a:spcPts val="5199"/>
              </a:lnSpc>
              <a:spcBef>
                <a:spcPct val="0"/>
              </a:spcBef>
              <a:buNone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Экспортные операции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6" y="1404367"/>
            <a:ext cx="8928992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076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9441</TotalTime>
  <Words>737</Words>
  <Application>Microsoft Office PowerPoint</Application>
  <PresentationFormat>Произвольный</PresentationFormat>
  <Paragraphs>60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Present_FNS2012_A4</vt:lpstr>
      <vt:lpstr>Основные изменения по НДС в 2020 году</vt:lpstr>
      <vt:lpstr>Основные изменения по НДС в 2020 году</vt:lpstr>
      <vt:lpstr> </vt:lpstr>
      <vt:lpstr>Отказ от нулевой ставки НДС по экспорту и связанным с ним услугам</vt:lpstr>
      <vt:lpstr>Презентация PowerPoint</vt:lpstr>
      <vt:lpstr>Определение Конституционного суда РФ от 08.11.2018 №2796-О </vt:lpstr>
      <vt:lpstr>Бюджетные субсидии, инвестиции</vt:lpstr>
      <vt:lpstr>Презентация PowerPoint</vt:lpstr>
      <vt:lpstr>Презентация PowerPoint</vt:lpstr>
      <vt:lpstr> 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Ганжара Наталья Владимировна</dc:creator>
  <cp:lastModifiedBy>Лобков Сергей Леонидович</cp:lastModifiedBy>
  <cp:revision>1006</cp:revision>
  <cp:lastPrinted>2020-03-12T01:38:23Z</cp:lastPrinted>
  <dcterms:created xsi:type="dcterms:W3CDTF">2013-05-30T02:51:38Z</dcterms:created>
  <dcterms:modified xsi:type="dcterms:W3CDTF">2020-03-13T04:11:45Z</dcterms:modified>
</cp:coreProperties>
</file>